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1" r:id="rId3"/>
    <p:sldId id="259" r:id="rId4"/>
    <p:sldId id="260" r:id="rId5"/>
    <p:sldId id="263" r:id="rId6"/>
    <p:sldId id="264" r:id="rId7"/>
    <p:sldId id="266" r:id="rId8"/>
    <p:sldId id="265" r:id="rId9"/>
    <p:sldId id="268" r:id="rId10"/>
  </p:sldIdLst>
  <p:sldSz cx="12192000" cy="6858000"/>
  <p:notesSz cx="7010400" cy="92233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97455" y="3085765"/>
            <a:ext cx="10986811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4923" y="990600"/>
            <a:ext cx="10653003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4923" y="2495445"/>
            <a:ext cx="10653003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A430C0A-5464-4FE4-84EB-FF9C94016DF4}" type="datetimeFigureOut">
              <a:rPr lang="en-US" smtClean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265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597457" y="599726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944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7431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263563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7C6F52A-A82B-47A2-A83A-8C4C91F2D59F}" type="datetimeFigureOut">
              <a:rPr lang="en-US" smtClean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442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597457" y="599726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923" y="2228004"/>
            <a:ext cx="10653003" cy="363079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465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603529" y="5141974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925" y="3036573"/>
            <a:ext cx="1065300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4925" y="4541417"/>
            <a:ext cx="1065300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60C6404-AD6E-4860-8E75-697CA40B95DA}" type="datetimeFigureOut">
              <a:rPr lang="en-US" smtClean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878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597457" y="599726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4924" y="2228003"/>
            <a:ext cx="5199369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709" y="2228004"/>
            <a:ext cx="5210216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537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597457" y="599726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2959" y="2228003"/>
            <a:ext cx="4791333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4924" y="2926052"/>
            <a:ext cx="5199369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25745" y="2228003"/>
            <a:ext cx="480218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210216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12/5/2019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36913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597457" y="599726"/>
            <a:ext cx="10984943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12/5/2019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935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12/5/2019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895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603529" y="5141973"/>
            <a:ext cx="10984943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5137" y="5262296"/>
            <a:ext cx="4715500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199" y="601200"/>
            <a:ext cx="109872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687103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1BE4249-C0D0-4B06-8692-E8BB871AF643}" type="datetimeFigureOut">
              <a:rPr lang="en-US" smtClean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36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923" y="4693389"/>
            <a:ext cx="10653003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7458" y="599725"/>
            <a:ext cx="10984941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4923" y="5260127"/>
            <a:ext cx="10653003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58375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23" y="687475"/>
            <a:ext cx="10653003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4923" y="2228003"/>
            <a:ext cx="10653003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12436" y="595613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74924" y="5951811"/>
            <a:ext cx="64941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00635" y="5956137"/>
            <a:ext cx="10272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97456" y="441325"/>
            <a:ext cx="3626545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7968001" y="441325"/>
            <a:ext cx="36144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88801" y="441325"/>
            <a:ext cx="36144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23726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 QUARTER </a:t>
            </a:r>
            <a:r>
              <a:rPr lang="en-US" dirty="0" err="1" smtClean="0"/>
              <a:t>fy</a:t>
            </a:r>
            <a:r>
              <a:rPr lang="en-US" dirty="0" smtClean="0"/>
              <a:t> 2018/19 Financial report and </a:t>
            </a:r>
            <a:br>
              <a:rPr lang="en-US" dirty="0" smtClean="0"/>
            </a:br>
            <a:r>
              <a:rPr lang="en-US" dirty="0" smtClean="0"/>
              <a:t>June 30 </a:t>
            </a:r>
            <a:r>
              <a:rPr lang="en-US" dirty="0" err="1" smtClean="0"/>
              <a:t>Undaudited</a:t>
            </a:r>
            <a:r>
              <a:rPr lang="en-US" dirty="0" smtClean="0"/>
              <a:t> Year 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6548" y="2461185"/>
            <a:ext cx="7989752" cy="4103738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Strong financial performance for the year</a:t>
            </a:r>
          </a:p>
          <a:p>
            <a:pPr lvl="1"/>
            <a:r>
              <a:rPr lang="en-US" sz="2400" dirty="0" smtClean="0"/>
              <a:t>Revenues collected within 0.02% of estimated</a:t>
            </a:r>
          </a:p>
          <a:p>
            <a:pPr lvl="1"/>
            <a:r>
              <a:rPr lang="en-US" sz="2400" dirty="0" smtClean="0"/>
              <a:t>Expenses incurred within 1.25% of estimated</a:t>
            </a:r>
          </a:p>
          <a:p>
            <a:pPr lvl="1"/>
            <a:r>
              <a:rPr lang="en-US" sz="2400" dirty="0" smtClean="0"/>
              <a:t>Added ~$577K to fund balance</a:t>
            </a:r>
          </a:p>
          <a:p>
            <a:pPr lvl="1"/>
            <a:r>
              <a:rPr lang="en-US" sz="2400" dirty="0" smtClean="0"/>
              <a:t>Available fund balance is slightly less than 2%</a:t>
            </a:r>
            <a:endParaRPr lang="en-US" sz="2400" dirty="0"/>
          </a:p>
          <a:p>
            <a:r>
              <a:rPr lang="en-US" sz="3200" dirty="0"/>
              <a:t>Realignment of financial reporting to better </a:t>
            </a:r>
            <a:r>
              <a:rPr lang="en-US" sz="3200" dirty="0" smtClean="0"/>
              <a:t>reflect </a:t>
            </a:r>
            <a:r>
              <a:rPr lang="en-US" sz="3200" dirty="0"/>
              <a:t>operations</a:t>
            </a:r>
          </a:p>
          <a:p>
            <a:r>
              <a:rPr lang="en-US" sz="3200" dirty="0" smtClean="0"/>
              <a:t>New financial reporting format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78960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reporting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923" y="2228004"/>
            <a:ext cx="10653003" cy="4164981"/>
          </a:xfrm>
        </p:spPr>
        <p:txBody>
          <a:bodyPr/>
          <a:lstStyle/>
          <a:p>
            <a:r>
              <a:rPr lang="en-US" dirty="0" smtClean="0"/>
              <a:t>Detailed information is provided with line numbers to more simply delineate items for discussion</a:t>
            </a:r>
          </a:p>
          <a:p>
            <a:r>
              <a:rPr lang="en-US" dirty="0" smtClean="0"/>
              <a:t>Each quarter’s transactions are provided in columns vs in separate reports (April, May &amp; June)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Page 2 – More detailed revenues are provided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Page 3 – Expenses (compensation and operations) by mandated state reporting categories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Page 4 - 6 – Operational expenses by department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Page 7 </a:t>
            </a:r>
            <a:r>
              <a:rPr lang="en-US" dirty="0">
                <a:solidFill>
                  <a:schemeClr val="tx1"/>
                </a:solidFill>
              </a:rPr>
              <a:t>– </a:t>
            </a:r>
            <a:r>
              <a:rPr lang="en-US" dirty="0" smtClean="0">
                <a:solidFill>
                  <a:schemeClr val="tx1"/>
                </a:solidFill>
              </a:rPr>
              <a:t>Lines that have been marked with an * have summary information provided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Page 8 </a:t>
            </a:r>
            <a:r>
              <a:rPr lang="en-US" dirty="0">
                <a:solidFill>
                  <a:schemeClr val="tx1"/>
                </a:solidFill>
              </a:rPr>
              <a:t>– </a:t>
            </a:r>
            <a:r>
              <a:rPr lang="en-US" dirty="0" smtClean="0">
                <a:solidFill>
                  <a:schemeClr val="tx1"/>
                </a:solidFill>
              </a:rPr>
              <a:t>Budget amendments &amp; adjustments section provides information regarding Board and staff actions taken to adjust appropriations by state category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Pages 9 - 11 </a:t>
            </a:r>
            <a:r>
              <a:rPr lang="en-US" dirty="0">
                <a:solidFill>
                  <a:srgbClr val="FF0000"/>
                </a:solidFill>
              </a:rPr>
              <a:t>– </a:t>
            </a:r>
            <a:r>
              <a:rPr lang="en-US" dirty="0" smtClean="0">
                <a:solidFill>
                  <a:srgbClr val="FF0000"/>
                </a:solidFill>
              </a:rPr>
              <a:t>Special revenue fund summary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330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Format – Detailed Revenues - Page 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259" y="1877954"/>
            <a:ext cx="11010330" cy="486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592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Format – </a:t>
            </a:r>
            <a:r>
              <a:rPr lang="en-US" dirty="0" smtClean="0"/>
              <a:t>expenses by state category - </a:t>
            </a:r>
            <a:r>
              <a:rPr lang="en-US" dirty="0"/>
              <a:t>Page </a:t>
            </a:r>
            <a:r>
              <a:rPr lang="en-US" dirty="0" smtClean="0"/>
              <a:t>3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6552" y="2110154"/>
            <a:ext cx="11098956" cy="378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70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Format </a:t>
            </a:r>
            <a:r>
              <a:rPr lang="en-US" dirty="0" smtClean="0"/>
              <a:t>– Budget amendments </a:t>
            </a:r>
            <a:br>
              <a:rPr lang="en-US" dirty="0" smtClean="0"/>
            </a:br>
            <a:r>
              <a:rPr lang="en-US" dirty="0" smtClean="0"/>
              <a:t>and Adjustments by state category - </a:t>
            </a:r>
            <a:r>
              <a:rPr lang="en-US" dirty="0"/>
              <a:t>Page </a:t>
            </a:r>
            <a:r>
              <a:rPr lang="en-US" dirty="0" smtClean="0"/>
              <a:t>8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6155" y="1871565"/>
            <a:ext cx="11025904" cy="434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57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Performance by year end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1883507"/>
            <a:ext cx="10972800" cy="459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429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</a:t>
            </a:r>
            <a:r>
              <a:rPr lang="en-US" baseline="30000" dirty="0"/>
              <a:t>th</a:t>
            </a:r>
            <a:r>
              <a:rPr lang="en-US" dirty="0"/>
              <a:t> QUARTER </a:t>
            </a:r>
            <a:r>
              <a:rPr lang="en-US" dirty="0" err="1"/>
              <a:t>fy</a:t>
            </a:r>
            <a:r>
              <a:rPr lang="en-US" dirty="0"/>
              <a:t> 2018/19 Financial report and </a:t>
            </a:r>
            <a:br>
              <a:rPr lang="en-US" dirty="0"/>
            </a:br>
            <a:r>
              <a:rPr lang="en-US" dirty="0"/>
              <a:t>June 30 </a:t>
            </a:r>
            <a:r>
              <a:rPr lang="en-US" dirty="0" err="1"/>
              <a:t>Undaudited</a:t>
            </a:r>
            <a:r>
              <a:rPr lang="en-US" dirty="0"/>
              <a:t> Year End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Receive the report </a:t>
            </a:r>
          </a:p>
          <a:p>
            <a:r>
              <a:rPr lang="en-US" sz="3200" dirty="0" smtClean="0"/>
              <a:t>Provide feedback regarding the new format</a:t>
            </a:r>
          </a:p>
          <a:p>
            <a:r>
              <a:rPr lang="en-US" sz="3200" dirty="0" smtClean="0"/>
              <a:t>Auditors will present the Comprehensive Audited Financial Report (CAFR) in the future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69271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Quarter FY 2019/20 Financial Report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74923" y="2228004"/>
            <a:ext cx="10653003" cy="4071196"/>
          </a:xfrm>
        </p:spPr>
        <p:txBody>
          <a:bodyPr/>
          <a:lstStyle/>
          <a:p>
            <a:r>
              <a:rPr lang="en-US" dirty="0" smtClean="0"/>
              <a:t>Overall financial information is similar to prior years</a:t>
            </a:r>
          </a:p>
          <a:p>
            <a:r>
              <a:rPr lang="en-US" dirty="0" smtClean="0"/>
              <a:t>First quarter information reflects slightly more than 1 month of full operations of the division</a:t>
            </a:r>
          </a:p>
          <a:p>
            <a:r>
              <a:rPr lang="en-US" dirty="0" smtClean="0"/>
              <a:t>Enrollment on Sept. 30 is higher than projected by ~161 new students</a:t>
            </a:r>
          </a:p>
          <a:p>
            <a:r>
              <a:rPr lang="en-US" dirty="0" smtClean="0"/>
              <a:t>Increased enrollment affects state revenues and will result in slightly increased monies, estimates of this are provided</a:t>
            </a:r>
          </a:p>
          <a:p>
            <a:r>
              <a:rPr lang="en-US" dirty="0" smtClean="0"/>
              <a:t>Increased enrollment will increase expenses – higher special education and transportation costs, estimates of these expenses will be provided in the second quarter report when more financial data is available</a:t>
            </a:r>
          </a:p>
          <a:p>
            <a:r>
              <a:rPr lang="en-US" dirty="0" smtClean="0"/>
              <a:t>A new electronic timekeeping system (Kronos) is being implemented, this may impact compensation in future quarters</a:t>
            </a:r>
          </a:p>
          <a:p>
            <a:r>
              <a:rPr lang="en-US" dirty="0" smtClean="0"/>
              <a:t>Fund balance information is provided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476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Quarter FY 2019/20 Financial Report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Receive the report </a:t>
            </a:r>
          </a:p>
          <a:p>
            <a:r>
              <a:rPr lang="en-US" sz="3200" dirty="0" smtClean="0"/>
              <a:t>Provide feedback regarding the new format</a:t>
            </a:r>
          </a:p>
        </p:txBody>
      </p:sp>
    </p:spTree>
    <p:extLst>
      <p:ext uri="{BB962C8B-B14F-4D97-AF65-F5344CB8AC3E}">
        <p14:creationId xmlns:p14="http://schemas.microsoft.com/office/powerpoint/2010/main" val="3893916937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355</Words>
  <Application>Microsoft Office PowerPoint</Application>
  <PresentationFormat>Widescreen</PresentationFormat>
  <Paragraphs>36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Gill Sans MT</vt:lpstr>
      <vt:lpstr>Wingdings 2</vt:lpstr>
      <vt:lpstr>Dividend</vt:lpstr>
      <vt:lpstr>4th QUARTER fy 2018/19 Financial report and  June 30 Undaudited Year End</vt:lpstr>
      <vt:lpstr>New reporting Format</vt:lpstr>
      <vt:lpstr>New Format – Detailed Revenues - Page 2</vt:lpstr>
      <vt:lpstr>New Format – expenses by state category - Page 3</vt:lpstr>
      <vt:lpstr>New Format – Budget amendments  and Adjustments by state category - Page 8</vt:lpstr>
      <vt:lpstr>Overall Performance by year end</vt:lpstr>
      <vt:lpstr>4th QUARTER fy 2018/19 Financial report and  June 30 Undaudited Year End</vt:lpstr>
      <vt:lpstr>1st Quarter FY 2019/20 Financial Report</vt:lpstr>
      <vt:lpstr>1st Quarter FY 2019/20 Financial Report</vt:lpstr>
    </vt:vector>
  </TitlesOfParts>
  <Company>Albemarle County Public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Jackson Zimmermann</dc:creator>
  <cp:lastModifiedBy>Jackson Zimmermann</cp:lastModifiedBy>
  <cp:revision>13</cp:revision>
  <cp:lastPrinted>2019-12-05T22:18:51Z</cp:lastPrinted>
  <dcterms:created xsi:type="dcterms:W3CDTF">2019-12-05T21:06:09Z</dcterms:created>
  <dcterms:modified xsi:type="dcterms:W3CDTF">2019-12-05T22:50:03Z</dcterms:modified>
</cp:coreProperties>
</file>